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</p:sldMasterIdLst>
  <p:notesMasterIdLst>
    <p:notesMasterId r:id="rId39"/>
  </p:notesMasterIdLst>
  <p:handoutMasterIdLst>
    <p:handoutMasterId r:id="rId40"/>
  </p:handoutMasterIdLst>
  <p:sldIdLst>
    <p:sldId id="415" r:id="rId2"/>
    <p:sldId id="474" r:id="rId3"/>
    <p:sldId id="478" r:id="rId4"/>
    <p:sldId id="476" r:id="rId5"/>
    <p:sldId id="384" r:id="rId6"/>
    <p:sldId id="518" r:id="rId7"/>
    <p:sldId id="517" r:id="rId8"/>
    <p:sldId id="265" r:id="rId9"/>
    <p:sldId id="410" r:id="rId10"/>
    <p:sldId id="494" r:id="rId11"/>
    <p:sldId id="493" r:id="rId12"/>
    <p:sldId id="484" r:id="rId13"/>
    <p:sldId id="488" r:id="rId14"/>
    <p:sldId id="497" r:id="rId15"/>
    <p:sldId id="485" r:id="rId16"/>
    <p:sldId id="486" r:id="rId17"/>
    <p:sldId id="511" r:id="rId18"/>
    <p:sldId id="512" r:id="rId19"/>
    <p:sldId id="513" r:id="rId20"/>
    <p:sldId id="514" r:id="rId21"/>
    <p:sldId id="515" r:id="rId22"/>
    <p:sldId id="516" r:id="rId23"/>
    <p:sldId id="487" r:id="rId24"/>
    <p:sldId id="489" r:id="rId25"/>
    <p:sldId id="490" r:id="rId26"/>
    <p:sldId id="491" r:id="rId27"/>
    <p:sldId id="492" r:id="rId28"/>
    <p:sldId id="495" r:id="rId29"/>
    <p:sldId id="496" r:id="rId30"/>
    <p:sldId id="498" r:id="rId31"/>
    <p:sldId id="519" r:id="rId32"/>
    <p:sldId id="502" r:id="rId33"/>
    <p:sldId id="520" r:id="rId34"/>
    <p:sldId id="504" r:id="rId35"/>
    <p:sldId id="506" r:id="rId36"/>
    <p:sldId id="508" r:id="rId37"/>
    <p:sldId id="510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8">
          <p15:clr>
            <a:srgbClr val="A4A3A4"/>
          </p15:clr>
        </p15:guide>
        <p15:guide id="2" orient="horz" pos="2912">
          <p15:clr>
            <a:srgbClr val="A4A3A4"/>
          </p15:clr>
        </p15:guide>
        <p15:guide id="3" pos="512">
          <p15:clr>
            <a:srgbClr val="A4A3A4"/>
          </p15:clr>
        </p15:guide>
        <p15:guide id="4" pos="35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6917" autoAdjust="0"/>
  </p:normalViewPr>
  <p:slideViewPr>
    <p:cSldViewPr snapToGrid="0">
      <p:cViewPr varScale="1">
        <p:scale>
          <a:sx n="73" d="100"/>
          <a:sy n="73" d="100"/>
        </p:scale>
        <p:origin x="294" y="54"/>
      </p:cViewPr>
      <p:guideLst>
        <p:guide orient="horz" pos="2408"/>
        <p:guide orient="horz" pos="2912"/>
        <p:guide pos="512"/>
        <p:guide pos="3592"/>
      </p:guideLst>
    </p:cSldViewPr>
  </p:slideViewPr>
  <p:outlineViewPr>
    <p:cViewPr>
      <p:scale>
        <a:sx n="33" d="100"/>
        <a:sy n="33" d="100"/>
      </p:scale>
      <p:origin x="0" y="1068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D6CD6F-D28A-4404-8A07-E958D2C20A12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02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E5BE6DC4-D1F7-4A4C-A571-D1CB41B6F34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85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6CAE9C-5B15-446F-975F-47692D0FA1C4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kumimoji="0" lang="en-US" sz="24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AFD15-F34C-44E0-B0CA-5B9BF65C1043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15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kumimoji="0" lang="en-GB" sz="24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6131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6132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6133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6134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6135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6136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6137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6138" name="Freeform 10"/>
          <p:cNvSpPr>
            <a:spLocks/>
          </p:cNvSpPr>
          <p:nvPr/>
        </p:nvSpPr>
        <p:spPr bwMode="hidden">
          <a:xfrm rot="-54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76139" name="Picture 11" descr="Facba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</p:spPr>
      </p:pic>
      <p:sp>
        <p:nvSpPr>
          <p:cNvPr id="1761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61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6142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614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614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36658DF-DDA7-4010-A5AF-6A193A637AC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B4F82-42EE-4B9A-BCBF-FCC66031764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F482C-092F-4BEB-822C-E456CEAEAF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066800" y="1676400"/>
            <a:ext cx="7772400" cy="411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DE5AD64-E2CC-48F3-BE02-B8C0A2D13D2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9E998-3AE4-40A7-B85B-AD890C28506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99BCF-1FF6-4ACF-9353-000719AE27C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DAFDAD-0923-46B8-820C-27761F74B8D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4D106-94E2-46A5-9F64-DF92C807C46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655A4-3F39-4C0C-A686-9192C78A586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7BB896-C658-4B18-84A2-FB512ECC570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6A9909-6BEF-417D-9D55-265EC3DC25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8B4D8-8178-4338-9702-CFAC4E6EBD8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5107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5108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5109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5110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5111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5112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5113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75114" name="Picture 10" descr="Facbann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</p:spPr>
      </p:pic>
      <p:sp>
        <p:nvSpPr>
          <p:cNvPr id="17511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511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511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511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511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2E3A4BF9-1511-4FCE-849C-36A8255E9FDD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114800"/>
            <a:ext cx="6400800" cy="1752600"/>
          </a:xfrm>
        </p:spPr>
        <p:txBody>
          <a:bodyPr/>
          <a:lstStyle/>
          <a:p>
            <a:pPr algn="ctr"/>
            <a:r>
              <a:rPr lang="en-US" dirty="0"/>
              <a:t>Worldwide Turbines</a:t>
            </a:r>
          </a:p>
          <a:p>
            <a:pPr algn="ctr"/>
            <a:r>
              <a:rPr lang="en-US" dirty="0"/>
              <a:t>COMPANY</a:t>
            </a:r>
          </a:p>
          <a:p>
            <a:pPr algn="ctr"/>
            <a:r>
              <a:rPr lang="en-US" dirty="0"/>
              <a:t>PRESENTATION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939801"/>
            <a:ext cx="2960467" cy="2730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Hot Section Inspection of FT8</a:t>
            </a:r>
          </a:p>
          <a:p>
            <a:endParaRPr lang="en-US" sz="2400" dirty="0"/>
          </a:p>
          <a:p>
            <a:r>
              <a:rPr lang="en-US" sz="2400" dirty="0"/>
              <a:t>Minor shop repair of FT8 and LM2500</a:t>
            </a:r>
          </a:p>
          <a:p>
            <a:endParaRPr lang="en-US" sz="2400" dirty="0"/>
          </a:p>
          <a:p>
            <a:r>
              <a:rPr lang="en-US" sz="2400" dirty="0"/>
              <a:t>Field Service of all aeroderivative engines</a:t>
            </a:r>
          </a:p>
          <a:p>
            <a:endParaRPr lang="en-US" sz="2400" dirty="0"/>
          </a:p>
          <a:p>
            <a:r>
              <a:rPr lang="en-US" sz="2400" dirty="0"/>
              <a:t>Complete overhaul of JT4</a:t>
            </a:r>
          </a:p>
          <a:p>
            <a:endParaRPr lang="en-US" sz="2400" dirty="0"/>
          </a:p>
          <a:p>
            <a:r>
              <a:rPr lang="en-US" sz="2400" dirty="0"/>
              <a:t>Over 100,000 sq. ft. of under roof storage space.</a:t>
            </a:r>
          </a:p>
          <a:p>
            <a:endParaRPr lang="en-US" sz="2400" dirty="0"/>
          </a:p>
          <a:p>
            <a:r>
              <a:rPr lang="en-US" sz="2400" dirty="0"/>
              <a:t>Spin test Free Turbines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E998-3AE4-40A7-B85B-AD890C28506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4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62D20-9897-4E1A-81AA-F8C965D51A1D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8331200" cy="1143000"/>
          </a:xfrm>
        </p:spPr>
        <p:txBody>
          <a:bodyPr/>
          <a:lstStyle/>
          <a:p>
            <a:r>
              <a:rPr lang="en-US" dirty="0"/>
              <a:t>2013 – 2015 Major Projects…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590040"/>
            <a:ext cx="8178800" cy="508508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/>
              <a:t>Completed liquid to dual fuel conversion with Con Ed 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Complete  restoration of FT4A-11 failure in  Ecuador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Increase our pool of spare engines and rotables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 Completed FPL engine overhaul project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Entered Latin America Business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  <a:p>
            <a:pPr lvl="1">
              <a:lnSpc>
                <a:spcPct val="90000"/>
              </a:lnSpc>
            </a:pPr>
            <a:r>
              <a:rPr lang="en-US" sz="2400" dirty="0"/>
              <a:t>Repaired, overhauled and tested over 100 FT4’s and earned over 50 % of repair market share.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9720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2688" y="3428999"/>
            <a:ext cx="4684712" cy="5667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>
          <a:xfrm>
            <a:off x="2324100" y="1968499"/>
            <a:ext cx="4954588" cy="2759075"/>
          </a:xfrm>
        </p:spPr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sz="1800" dirty="0"/>
              <a:t>Engine Test Cell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E998-3AE4-40A7-B85B-AD890C28506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799705"/>
            <a:ext cx="5943600" cy="32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46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" y="0"/>
            <a:ext cx="913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81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83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10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12" descr="P5200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330200"/>
            <a:ext cx="8699500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050" name="Picture 14" descr="PB07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1" y="0"/>
            <a:ext cx="8737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074" name="Picture 17" descr="PC12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49" y="330200"/>
            <a:ext cx="8077198" cy="605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235464-792C-492F-90C7-86BFD9038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0" y="0"/>
            <a:ext cx="7772400" cy="1143000"/>
          </a:xfrm>
        </p:spPr>
        <p:txBody>
          <a:bodyPr/>
          <a:lstStyle/>
          <a:p>
            <a:r>
              <a:rPr lang="en-US" dirty="0"/>
              <a:t>Previous History… 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752600"/>
            <a:ext cx="8496300" cy="5105400"/>
          </a:xfrm>
        </p:spPr>
        <p:txBody>
          <a:bodyPr/>
          <a:lstStyle/>
          <a:p>
            <a:r>
              <a:rPr lang="en-US" sz="2400" dirty="0"/>
              <a:t>1983	Started Jet Turbine Service (JTS)</a:t>
            </a:r>
          </a:p>
          <a:p>
            <a:r>
              <a:rPr lang="en-US" sz="2400" dirty="0"/>
              <a:t>1995	JTS sold to Volvo </a:t>
            </a:r>
          </a:p>
          <a:p>
            <a:r>
              <a:rPr lang="en-US" sz="2400" dirty="0"/>
              <a:t>1995	JTS transforms from a aviation parts			           company to an aeroderivative energy 			           parts company</a:t>
            </a:r>
          </a:p>
          <a:p>
            <a:r>
              <a:rPr lang="en-US" sz="2400" dirty="0"/>
              <a:t> 1996	Established a Joint Venture with 				           Airwork in the repair and overhaul of 			           Pratt and Whitney GG4 engines.</a:t>
            </a:r>
          </a:p>
          <a:p>
            <a:r>
              <a:rPr lang="en-US" sz="2400" dirty="0"/>
              <a:t> 1998	Consolidated the engine and free-turbine repair 	  	 in Florida.</a:t>
            </a:r>
          </a:p>
          <a:p>
            <a:pPr lvl="1">
              <a:buNone/>
            </a:pPr>
            <a:r>
              <a:rPr lang="en-US" sz="2000" dirty="0"/>
              <a:t>			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>
              <a:buNone/>
            </a:pPr>
            <a:r>
              <a:rPr lang="en-US" sz="2400" dirty="0"/>
              <a:t>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en-US" sz="2400" dirty="0"/>
              <a:t>			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098" name="Picture 16" descr="PC09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49" y="457201"/>
            <a:ext cx="7880349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122" name="Picture 2" descr="P523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0" y="660400"/>
            <a:ext cx="7315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146" name="Picture 6" descr="P2100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49" y="574674"/>
            <a:ext cx="7514167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3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55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5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98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49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0"/>
            <a:ext cx="9140695" cy="686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6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" y="0"/>
            <a:ext cx="913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2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History… Con’t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0" y="1676400"/>
            <a:ext cx="8013700" cy="5181600"/>
          </a:xfrm>
        </p:spPr>
        <p:txBody>
          <a:bodyPr/>
          <a:lstStyle/>
          <a:p>
            <a:r>
              <a:rPr lang="en-US" sz="2400" dirty="0"/>
              <a:t>1999         Hired local FAU university students as </a:t>
            </a:r>
          </a:p>
          <a:p>
            <a:pPr>
              <a:buNone/>
            </a:pPr>
            <a:r>
              <a:rPr lang="en-US" sz="2400" dirty="0"/>
              <a:t>			co- ops to help build our business.</a:t>
            </a:r>
          </a:p>
          <a:p>
            <a:endParaRPr lang="en-US" sz="2400" dirty="0"/>
          </a:p>
          <a:p>
            <a:r>
              <a:rPr lang="en-US" sz="2400" dirty="0"/>
              <a:t>2000	Established JTS-Jacksonville, Inc. and    	           leased test cell and  jet maintenance    	  	           facilities in Jacksonville, FL from U.S. Navy 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2001	 Established engine testing overhaul 		            capability and field service base in  	  	            Jacksonville.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E998-3AE4-40A7-B85B-AD890C28506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" y="0"/>
            <a:ext cx="91373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46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319C32-7BC0-4647-9886-A3942DD6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 descr="A picture containing indoor, building, table, metal&#10;&#10;Description automatically generated">
            <a:extLst>
              <a:ext uri="{FF2B5EF4-FFF2-40B4-BE49-F238E27FC236}">
                <a16:creationId xmlns:a16="http://schemas.microsoft.com/office/drawing/2014/main" id="{B7286009-8CC7-4E43-891F-50EFE51CDC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4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 descr="P5110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092200"/>
            <a:ext cx="2973626" cy="5003800"/>
          </a:xfrm>
          <a:prstGeom prst="rect">
            <a:avLst/>
          </a:prstGeom>
        </p:spPr>
      </p:pic>
      <p:pic>
        <p:nvPicPr>
          <p:cNvPr id="4" name="Picture 3" descr="P5110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6539" y="1130300"/>
            <a:ext cx="3843023" cy="49657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6FC58B-BEF0-46BD-89D9-B012A7E91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B896-C658-4B18-84A2-FB512ECC570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3" descr="A close up of a machine&#10;&#10;Description automatically generated">
            <a:extLst>
              <a:ext uri="{FF2B5EF4-FFF2-40B4-BE49-F238E27FC236}">
                <a16:creationId xmlns:a16="http://schemas.microsoft.com/office/drawing/2014/main" id="{F8AE810E-49A1-4CDA-881A-BB8F26120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1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3939-2477-49A5-8BE9-BCB552159589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A15D-D4E2-4FA4-80C8-7BEF8BFFB3B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7" name="Picture 16" descr="P511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962400"/>
            <a:ext cx="3048000" cy="2286000"/>
          </a:xfrm>
          <a:prstGeom prst="rect">
            <a:avLst/>
          </a:prstGeom>
        </p:spPr>
      </p:pic>
      <p:pic>
        <p:nvPicPr>
          <p:cNvPr id="18" name="Picture 17" descr="P5110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3962400"/>
            <a:ext cx="3048000" cy="2286000"/>
          </a:xfrm>
          <a:prstGeom prst="rect">
            <a:avLst/>
          </a:prstGeom>
        </p:spPr>
      </p:pic>
      <p:pic>
        <p:nvPicPr>
          <p:cNvPr id="19" name="Picture 18" descr="P511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0" y="1371600"/>
            <a:ext cx="3048000" cy="2286000"/>
          </a:xfrm>
          <a:prstGeom prst="rect">
            <a:avLst/>
          </a:prstGeom>
        </p:spPr>
      </p:pic>
      <p:pic>
        <p:nvPicPr>
          <p:cNvPr id="20" name="Picture 19" descr="P511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1372119"/>
            <a:ext cx="3046615" cy="228496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3657600" y="2363212"/>
            <a:ext cx="182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/>
              <a:t>Complete </a:t>
            </a:r>
          </a:p>
          <a:p>
            <a:pPr algn="ctr"/>
            <a:r>
              <a:rPr lang="en-US" sz="2800" cap="small" dirty="0"/>
              <a:t>Manifold and Nozzle Overhaul Facility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90CD-A3DE-4647-8C6B-FACEA529E46F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A15D-D4E2-4FA4-80C8-7BEF8BFFB3B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1219200"/>
            <a:ext cx="701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 </a:t>
            </a:r>
            <a:r>
              <a:rPr lang="en-US" sz="2800" dirty="0"/>
              <a:t>GG4A/C Liquid Fuel Manifold Assembly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 18:1 and Airblast (Delavan) type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3200" dirty="0"/>
              <a:t> </a:t>
            </a:r>
            <a:r>
              <a:rPr lang="en-US" sz="2800" dirty="0"/>
              <a:t>GG4A/C Dual Fuel Manifold Assembly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 Parker Hannifin and Airblast (Delavan) type</a:t>
            </a:r>
          </a:p>
          <a:p>
            <a:endParaRPr lang="en-US" sz="2400" dirty="0"/>
          </a:p>
          <a:p>
            <a:pPr>
              <a:buFont typeface="Arial" pitchFamily="34" charset="0"/>
              <a:buChar char="•"/>
            </a:pPr>
            <a:r>
              <a:rPr lang="en-US" sz="3200" dirty="0"/>
              <a:t> </a:t>
            </a:r>
            <a:r>
              <a:rPr lang="en-US" sz="2800" dirty="0"/>
              <a:t>GG4A/C Gas Fuel Manifold Assembly</a:t>
            </a:r>
          </a:p>
        </p:txBody>
      </p:sp>
      <p:pic>
        <p:nvPicPr>
          <p:cNvPr id="6" name="Picture 5" descr="P51100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690" y="4419600"/>
            <a:ext cx="3363310" cy="1828800"/>
          </a:xfrm>
          <a:prstGeom prst="rect">
            <a:avLst/>
          </a:prstGeom>
        </p:spPr>
      </p:pic>
      <p:pic>
        <p:nvPicPr>
          <p:cNvPr id="1026" name="Picture 2" descr="C:\Documents and Settings\Dad\My Documents\C3 Technology Solutions\Worldwide Turbine\Photos\Shop Photos\P511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895" y="4419600"/>
            <a:ext cx="2301305" cy="1828800"/>
          </a:xfrm>
          <a:prstGeom prst="rect">
            <a:avLst/>
          </a:prstGeom>
          <a:noFill/>
        </p:spPr>
      </p:pic>
      <p:pic>
        <p:nvPicPr>
          <p:cNvPr id="1028" name="Picture 4" descr="C:\Documents and Settings\Dad\My Documents\C3 Technology Solutions\Worldwide Turbine\Photos\Shop Photos\P511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419600"/>
            <a:ext cx="24384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P5110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3429000"/>
            <a:ext cx="3657600" cy="2743200"/>
          </a:xfrm>
        </p:spPr>
      </p:pic>
      <p:pic>
        <p:nvPicPr>
          <p:cNvPr id="10" name="Content Placeholder 9" descr="P5110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429000"/>
            <a:ext cx="3657600" cy="27432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3939-2477-49A5-8BE9-BCB552159589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A15D-D4E2-4FA4-80C8-7BEF8BFFB3B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1431429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cap="small" dirty="0"/>
              <a:t> </a:t>
            </a:r>
            <a:r>
              <a:rPr lang="en-US" sz="2400" b="1" cap="small" dirty="0"/>
              <a:t>Comprehensive Machine Shop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CNC Bridgeport, lathe, surface grinder, band saw, and more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Manifold adapter replacement on Dual Fuel and Gas manifolds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Liquid inlet tube replacement on Dual Fuel manifolds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 Mounting lug and combustion chamber pin hole repair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A90CD-A3DE-4647-8C6B-FACEA529E46F}" type="datetime1">
              <a:rPr lang="en-US" smtClean="0"/>
              <a:pPr/>
              <a:t>10/13/2020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CA15D-D4E2-4FA4-80C8-7BEF8BFFB3B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Picture 8" descr="P51100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968826"/>
            <a:ext cx="2286000" cy="2203374"/>
          </a:xfrm>
          <a:prstGeom prst="rect">
            <a:avLst/>
          </a:prstGeom>
        </p:spPr>
      </p:pic>
      <p:pic>
        <p:nvPicPr>
          <p:cNvPr id="10" name="Picture 9" descr="P51100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4600" y="4233542"/>
            <a:ext cx="2286000" cy="1938658"/>
          </a:xfrm>
          <a:prstGeom prst="rect">
            <a:avLst/>
          </a:prstGeom>
        </p:spPr>
      </p:pic>
      <p:pic>
        <p:nvPicPr>
          <p:cNvPr id="11" name="Picture 10" descr="P5110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058601"/>
            <a:ext cx="2286000" cy="2751399"/>
          </a:xfrm>
          <a:prstGeom prst="rect">
            <a:avLst/>
          </a:prstGeom>
        </p:spPr>
      </p:pic>
      <p:pic>
        <p:nvPicPr>
          <p:cNvPr id="12" name="Picture 11" descr="P5110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092716"/>
            <a:ext cx="2286000" cy="27934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95650" y="1706940"/>
            <a:ext cx="2552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small" dirty="0"/>
              <a:t>Full Complement of Accessory Repairs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9950" y="3733800"/>
            <a:ext cx="23241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/>
              <a:t> Mod Valve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 #2 Shutoff Valve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 Bleed Valve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 Start Valve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/>
              <a:t> Starter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History... Con’t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0" y="1676400"/>
            <a:ext cx="8013700" cy="5181600"/>
          </a:xfrm>
        </p:spPr>
        <p:txBody>
          <a:bodyPr/>
          <a:lstStyle/>
          <a:p>
            <a:pPr>
              <a:buNone/>
            </a:pPr>
            <a:r>
              <a:rPr lang="en-US" sz="2400" dirty="0"/>
              <a:t>               	.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 2001          Established in-house fuel manifold repair 		  capabilities.</a:t>
            </a:r>
          </a:p>
          <a:p>
            <a:endParaRPr lang="en-US" sz="2400" dirty="0"/>
          </a:p>
          <a:p>
            <a:r>
              <a:rPr lang="en-US" sz="2400" dirty="0"/>
              <a:t> 2003	 Launched the GE LM Division.</a:t>
            </a:r>
          </a:p>
          <a:p>
            <a:endParaRPr lang="en-US" sz="2400" dirty="0"/>
          </a:p>
          <a:p>
            <a:r>
              <a:rPr lang="en-US" sz="2400" dirty="0"/>
              <a:t> 2004          Sold largest independent aeroderivative 	            company to Siemens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E998-3AE4-40A7-B85B-AD890C28506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6BB84-4D65-4D75-B6C9-86068A0EB8E0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8331200" cy="1143000"/>
          </a:xfrm>
        </p:spPr>
        <p:txBody>
          <a:bodyPr/>
          <a:lstStyle/>
          <a:p>
            <a:r>
              <a:rPr lang="en-US" dirty="0"/>
              <a:t>Our History…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63600" y="1587500"/>
            <a:ext cx="8051800" cy="5270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2007		Worldwide Turbines founded.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2008 to 2010	Focused on sale of parts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2008		Formed a Joint Venture with Premier 			Turbines (GG4 engine overhaul)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June/2010		Purchase fuel bench and set up fuel 	                      systems in Massachusetts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OCT/2010 	Purchased Premier Turbines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                                 GG4 Assets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  <a:buNone/>
            </a:pPr>
            <a:endParaRPr lang="en-US" sz="2400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History…. Con’t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Oct –Nov 2010	Relocated From Neosho, Missouri </a:t>
            </a:r>
          </a:p>
          <a:p>
            <a:r>
              <a:rPr lang="en-US" sz="2400" dirty="0"/>
              <a:t>                             to Millville , NJ</a:t>
            </a:r>
          </a:p>
          <a:p>
            <a:endParaRPr lang="en-US" sz="2400" dirty="0"/>
          </a:p>
          <a:p>
            <a:r>
              <a:rPr lang="en-US" sz="2400" dirty="0"/>
              <a:t>Dec 2010             Set up Free Turbine Shop</a:t>
            </a:r>
          </a:p>
          <a:p>
            <a:endParaRPr lang="en-US" sz="2400" dirty="0"/>
          </a:p>
          <a:p>
            <a:r>
              <a:rPr lang="en-US" sz="2400" dirty="0"/>
              <a:t>January 2010      Completed in-house test cell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9E998-3AE4-40A7-B85B-AD890C28506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3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chemeClr val="bg2">
                <a:lumMod val="98000"/>
              </a:schemeClr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Chart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28180" y="5948680"/>
            <a:ext cx="1905000" cy="457200"/>
          </a:xfrm>
        </p:spPr>
        <p:txBody>
          <a:bodyPr/>
          <a:lstStyle/>
          <a:p>
            <a:fld id="{7A9655A4-3F39-4C0C-A686-9192C78A586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lowchart: Process 3"/>
          <p:cNvSpPr/>
          <p:nvPr/>
        </p:nvSpPr>
        <p:spPr bwMode="auto">
          <a:xfrm>
            <a:off x="4318000" y="2164080"/>
            <a:ext cx="1412240" cy="762000"/>
          </a:xfrm>
          <a:prstGeom prst="flowChartProcess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>
                <a:solidFill>
                  <a:schemeClr val="bg1"/>
                </a:solidFill>
              </a:rPr>
              <a:t>PRESIDENT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b="1" dirty="0">
              <a:solidFill>
                <a:schemeClr val="bg1"/>
              </a:solidFill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PETER LOBELLO JR..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Flowchart: Process 4"/>
          <p:cNvSpPr/>
          <p:nvPr/>
        </p:nvSpPr>
        <p:spPr bwMode="auto">
          <a:xfrm>
            <a:off x="1483360" y="5334000"/>
            <a:ext cx="1209040" cy="751840"/>
          </a:xfrm>
          <a:prstGeom prst="flowChartProcess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FLORIDA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Controller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John Damian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Flowchart: Process 5"/>
          <p:cNvSpPr/>
          <p:nvPr/>
        </p:nvSpPr>
        <p:spPr bwMode="auto">
          <a:xfrm>
            <a:off x="2997200" y="5334000"/>
            <a:ext cx="1209040" cy="751840"/>
          </a:xfrm>
          <a:prstGeom prst="flowChartProcess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MASSACHUTES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Field Service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Ken Trombley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Flowchart: Process 6"/>
          <p:cNvSpPr/>
          <p:nvPr/>
        </p:nvSpPr>
        <p:spPr bwMode="auto">
          <a:xfrm>
            <a:off x="4439920" y="5344160"/>
            <a:ext cx="1209040" cy="751840"/>
          </a:xfrm>
          <a:prstGeom prst="flowChartProcess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New Jersey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Sales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Joe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 Lang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Flowchart: Process 7"/>
          <p:cNvSpPr/>
          <p:nvPr/>
        </p:nvSpPr>
        <p:spPr bwMode="auto">
          <a:xfrm>
            <a:off x="5943600" y="5344160"/>
            <a:ext cx="1209040" cy="751840"/>
          </a:xfrm>
          <a:prstGeom prst="flowChartProcess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New Jersey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Quality Control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Andy </a:t>
            </a:r>
            <a:r>
              <a:rPr kumimoji="0" lang="en-US" sz="12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Luko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Flowchart: Process 8"/>
          <p:cNvSpPr/>
          <p:nvPr/>
        </p:nvSpPr>
        <p:spPr bwMode="auto">
          <a:xfrm>
            <a:off x="7376160" y="5344160"/>
            <a:ext cx="1209040" cy="751840"/>
          </a:xfrm>
          <a:prstGeom prst="flowChartProcess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New Jersey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Engineering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Jack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 McGroarty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Flowchart: Process 10"/>
          <p:cNvSpPr/>
          <p:nvPr/>
        </p:nvSpPr>
        <p:spPr bwMode="auto">
          <a:xfrm>
            <a:off x="5872480" y="3114040"/>
            <a:ext cx="1544320" cy="716280"/>
          </a:xfrm>
          <a:prstGeom prst="flowChartProcess">
            <a:avLst/>
          </a:prstGeom>
          <a:solidFill>
            <a:srgbClr val="00206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FLORIDA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</a:rPr>
              <a:t>Business Development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Peter LoBello Sr.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>
            <a:off x="2087880" y="5140960"/>
            <a:ext cx="5892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2087880" y="5140960"/>
            <a:ext cx="0" cy="1219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endCxn id="6" idx="0"/>
          </p:cNvCxnSpPr>
          <p:nvPr/>
        </p:nvCxnSpPr>
        <p:spPr bwMode="auto">
          <a:xfrm>
            <a:off x="3601720" y="5140960"/>
            <a:ext cx="0" cy="193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>
            <a:endCxn id="5" idx="0"/>
          </p:cNvCxnSpPr>
          <p:nvPr/>
        </p:nvCxnSpPr>
        <p:spPr bwMode="auto">
          <a:xfrm>
            <a:off x="2087880" y="5140960"/>
            <a:ext cx="0" cy="1930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endCxn id="9" idx="0"/>
          </p:cNvCxnSpPr>
          <p:nvPr/>
        </p:nvCxnSpPr>
        <p:spPr bwMode="auto">
          <a:xfrm>
            <a:off x="7980680" y="5171440"/>
            <a:ext cx="0" cy="1727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>
            <a:endCxn id="8" idx="0"/>
          </p:cNvCxnSpPr>
          <p:nvPr/>
        </p:nvCxnSpPr>
        <p:spPr bwMode="auto">
          <a:xfrm>
            <a:off x="6548120" y="5171440"/>
            <a:ext cx="0" cy="17272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4" idx="2"/>
            <a:endCxn id="7" idx="0"/>
          </p:cNvCxnSpPr>
          <p:nvPr/>
        </p:nvCxnSpPr>
        <p:spPr bwMode="auto">
          <a:xfrm>
            <a:off x="5024120" y="2926080"/>
            <a:ext cx="20320" cy="24180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endCxn id="11" idx="1"/>
          </p:cNvCxnSpPr>
          <p:nvPr/>
        </p:nvCxnSpPr>
        <p:spPr bwMode="auto">
          <a:xfrm>
            <a:off x="5059680" y="3472180"/>
            <a:ext cx="812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7478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72BFA-2ACD-435C-BDFC-9DD8522A7322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152400"/>
            <a:ext cx="8331200" cy="990600"/>
          </a:xfrm>
        </p:spPr>
        <p:txBody>
          <a:bodyPr/>
          <a:lstStyle/>
          <a:p>
            <a:r>
              <a:rPr lang="en-US" dirty="0"/>
              <a:t>Worldwide Services…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574800"/>
            <a:ext cx="8178800" cy="47513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Component Replacement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Consignments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Controls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Engine Sales and Leasing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Engine and Free </a:t>
            </a:r>
            <a:r>
              <a:rPr lang="en-US" sz="2400" dirty="0" err="1"/>
              <a:t>TurbineTesting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Field Services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Fuel Systems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Maintenance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Maintenance Contracts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Module Exchange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Overhauls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Parts (OEM and Re-Engineered)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Site Review &amp; Audits</a:t>
            </a:r>
          </a:p>
          <a:p>
            <a:pPr>
              <a:lnSpc>
                <a:spcPct val="90000"/>
              </a:lnSpc>
              <a:buNone/>
            </a:pPr>
            <a:endParaRPr lang="en-US" sz="2400" dirty="0"/>
          </a:p>
          <a:p>
            <a:pPr>
              <a:lnSpc>
                <a:spcPct val="90000"/>
              </a:lnSpc>
              <a:buNone/>
            </a:pPr>
            <a:endParaRPr lang="en-US" sz="2400" dirty="0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7940675" y="5594350"/>
            <a:ext cx="18415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dirty="0">
              <a:latin typeface="Times New Roman" pitchFamily="18" charset="0"/>
            </a:endParaRPr>
          </a:p>
          <a:p>
            <a:pPr eaLnBrk="0" hangingPunct="0"/>
            <a:endParaRPr lang="en-US" sz="18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62D20-9897-4E1A-81AA-F8C965D51A1D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0" y="0"/>
            <a:ext cx="8331200" cy="1143000"/>
          </a:xfrm>
        </p:spPr>
        <p:txBody>
          <a:bodyPr/>
          <a:lstStyle/>
          <a:p>
            <a:r>
              <a:rPr lang="en-US" dirty="0"/>
              <a:t>Current Capabilities…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2800" y="1590040"/>
            <a:ext cx="8178800" cy="508508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Complete  Overhaul/Hot Section of GG4A &amp;C Type Gas Generator and Free Turbine: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Tooled for complete engine overhaul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Tooled for overhaul of Free Turbine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Extensive Parts and Rotables Inventory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Mechanic training program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Rotor Balance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Hot Section Kits and Exchange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Fuel Nozzle and Manifold Repair / Overhaul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Engine Sales and Leasing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Complete Engine Testing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 Site Audits and Boroscope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tory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2912</TotalTime>
  <Words>704</Words>
  <Application>Microsoft Office PowerPoint</Application>
  <PresentationFormat>On-screen Show (4:3)</PresentationFormat>
  <Paragraphs>200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Narrow</vt:lpstr>
      <vt:lpstr>Times New Roman</vt:lpstr>
      <vt:lpstr>Wingdings</vt:lpstr>
      <vt:lpstr>Factory</vt:lpstr>
      <vt:lpstr>PowerPoint Presentation</vt:lpstr>
      <vt:lpstr>Previous History… </vt:lpstr>
      <vt:lpstr>Previous History… Con’t</vt:lpstr>
      <vt:lpstr>Previous History... Con’t</vt:lpstr>
      <vt:lpstr>Our History… </vt:lpstr>
      <vt:lpstr>Our History…. Con’t</vt:lpstr>
      <vt:lpstr>Organization Chart</vt:lpstr>
      <vt:lpstr>Worldwide Services…</vt:lpstr>
      <vt:lpstr>Current Capabilities…</vt:lpstr>
      <vt:lpstr>Other Capabilities</vt:lpstr>
      <vt:lpstr>2013 – 2015 Major Projects…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PeteLoBello</dc:creator>
  <cp:lastModifiedBy>pete lobello</cp:lastModifiedBy>
  <cp:revision>71</cp:revision>
  <cp:lastPrinted>2002-04-09T19:49:56Z</cp:lastPrinted>
  <dcterms:created xsi:type="dcterms:W3CDTF">1999-08-24T13:59:53Z</dcterms:created>
  <dcterms:modified xsi:type="dcterms:W3CDTF">2020-10-13T18:42:39Z</dcterms:modified>
</cp:coreProperties>
</file>